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59" r:id="rId5"/>
    <p:sldId id="260" r:id="rId6"/>
    <p:sldId id="265" r:id="rId7"/>
    <p:sldId id="261" r:id="rId8"/>
    <p:sldId id="264" r:id="rId9"/>
    <p:sldId id="267" r:id="rId10"/>
    <p:sldId id="272" r:id="rId11"/>
    <p:sldId id="273" r:id="rId12"/>
    <p:sldId id="274" r:id="rId13"/>
    <p:sldId id="276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48"/>
    <p:restoredTop sz="94679"/>
  </p:normalViewPr>
  <p:slideViewPr>
    <p:cSldViewPr snapToGrid="0" snapToObjects="1">
      <p:cViewPr varScale="1">
        <p:scale>
          <a:sx n="108" d="100"/>
          <a:sy n="108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95A29-2245-9E4C-AD34-D41D2A9BE022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CD086-92FE-F541-AA9B-9F2AB533D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6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3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0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0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0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7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0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97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3BA6E-6470-3D4D-84A5-9B3F5F252EA5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416BE-502C-BE48-8694-6D900F038D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0671" y="-181641"/>
            <a:ext cx="10408356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Predicting Lymphoma Subtype from Patient </a:t>
            </a:r>
            <a:r>
              <a:rPr lang="en-US" sz="4800" smtClean="0"/>
              <a:t>Chromosome Copy </a:t>
            </a:r>
            <a:r>
              <a:rPr lang="en-US" sz="4800" dirty="0" smtClean="0"/>
              <a:t>Number Data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29" y="2905675"/>
            <a:ext cx="7711440" cy="33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5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327" y="-225889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Cross-validation for both forms of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68" y="3880626"/>
            <a:ext cx="3889507" cy="2888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062" y="987781"/>
            <a:ext cx="5736330" cy="2338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6849" y="3511294"/>
            <a:ext cx="357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Microscopic view of data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65" y="3880626"/>
            <a:ext cx="3963023" cy="28881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4199" y="3511294"/>
            <a:ext cx="357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Macroscopic view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26" y="1142682"/>
            <a:ext cx="7394188" cy="55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5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5"/>
          <a:stretch/>
        </p:blipFill>
        <p:spPr>
          <a:xfrm>
            <a:off x="6351611" y="2304340"/>
            <a:ext cx="5502136" cy="2227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4" y="2209146"/>
            <a:ext cx="4300220" cy="2417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3605" y="1359099"/>
            <a:ext cx="3834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Microscopic view of data</a:t>
            </a:r>
          </a:p>
          <a:p>
            <a:pPr algn="ctr"/>
            <a:r>
              <a:rPr lang="en-US" sz="2400" dirty="0" smtClean="0"/>
              <a:t>(logistic regression bagging)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00630" y="1359099"/>
            <a:ext cx="3579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Macroscopic view of data</a:t>
            </a:r>
          </a:p>
          <a:p>
            <a:pPr algn="ctr"/>
            <a:r>
              <a:rPr lang="en-US" sz="2400" dirty="0" smtClean="0"/>
              <a:t>(random forest bagging)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30438"/>
            <a:ext cx="1203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Bagging does not really improve accuracy </a:t>
            </a:r>
            <a:r>
              <a:rPr lang="en-US" sz="3200" dirty="0" smtClean="0"/>
              <a:t>score</a:t>
            </a:r>
          </a:p>
          <a:p>
            <a:pPr algn="ctr"/>
            <a:r>
              <a:rPr lang="en-US" sz="3200" dirty="0" smtClean="0"/>
              <a:t>Gradient boosting and </a:t>
            </a:r>
            <a:r>
              <a:rPr lang="en-US" sz="3200" dirty="0" err="1" smtClean="0"/>
              <a:t>Adaboost</a:t>
            </a:r>
            <a:r>
              <a:rPr lang="en-US" sz="3200" dirty="0" smtClean="0"/>
              <a:t> also did not improve accuracy score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9119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not seem to beat ~65% accuracy with any models</a:t>
            </a:r>
          </a:p>
          <a:p>
            <a:endParaRPr lang="en-US" dirty="0"/>
          </a:p>
          <a:p>
            <a:r>
              <a:rPr lang="en-US" dirty="0" smtClean="0"/>
              <a:t>DLBCL subtype must be explained by more than just copy number or we need more samples/accurate data</a:t>
            </a:r>
          </a:p>
          <a:p>
            <a:pPr lvl="1"/>
            <a:r>
              <a:rPr lang="en-US" dirty="0" smtClean="0"/>
              <a:t>DNA mutations</a:t>
            </a:r>
          </a:p>
          <a:p>
            <a:pPr lvl="1"/>
            <a:r>
              <a:rPr lang="en-US" dirty="0" smtClean="0"/>
              <a:t>Epigenetics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685" y="3820443"/>
            <a:ext cx="3202516" cy="27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more than accuracy score for model evaluation</a:t>
            </a:r>
          </a:p>
          <a:p>
            <a:endParaRPr lang="en-US" dirty="0"/>
          </a:p>
          <a:p>
            <a:r>
              <a:rPr lang="en-US" dirty="0" smtClean="0"/>
              <a:t>Include data on other types of DNA mutations</a:t>
            </a:r>
          </a:p>
          <a:p>
            <a:endParaRPr lang="en-US" dirty="0"/>
          </a:p>
          <a:p>
            <a:r>
              <a:rPr lang="en-US" dirty="0" smtClean="0"/>
              <a:t>Try other types of classification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4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60" y="2374545"/>
            <a:ext cx="4101393" cy="4010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69" y="835720"/>
            <a:ext cx="2324802" cy="1491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7023" y="34038"/>
            <a:ext cx="673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Diffuse Large B-Cell Lymphoma (DLBCL)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91" y="3279597"/>
            <a:ext cx="6991009" cy="31049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2011" y="1068700"/>
            <a:ext cx="7410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currently divide DLBCL into three major subtypes: </a:t>
            </a:r>
          </a:p>
          <a:p>
            <a:r>
              <a:rPr lang="en-US" sz="2000" dirty="0" smtClean="0"/>
              <a:t>ABC, GCB, and </a:t>
            </a:r>
            <a:r>
              <a:rPr lang="en-US" sz="2000" dirty="0" smtClean="0"/>
              <a:t>Unclassified.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The cells from these lymphomas </a:t>
            </a:r>
            <a:r>
              <a:rPr lang="en-US" sz="2000" dirty="0" smtClean="0"/>
              <a:t>look identical under the microscope, but have unique genetic signatures, respond differently to drugs, and </a:t>
            </a:r>
            <a:r>
              <a:rPr lang="en-US" sz="2000" dirty="0" smtClean="0"/>
              <a:t>the patients </a:t>
            </a:r>
            <a:r>
              <a:rPr lang="en-US" sz="2000" dirty="0" smtClean="0"/>
              <a:t>have different survival </a:t>
            </a:r>
            <a:r>
              <a:rPr lang="en-US" sz="2000" dirty="0" smtClean="0"/>
              <a:t>outcomes.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04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chromosome copy number data to predict DLBCL subtype</a:t>
            </a:r>
          </a:p>
          <a:p>
            <a:endParaRPr lang="en-US" dirty="0" smtClean="0"/>
          </a:p>
          <a:p>
            <a:r>
              <a:rPr lang="en-US" dirty="0" smtClean="0"/>
              <a:t>Features = copy number data</a:t>
            </a:r>
          </a:p>
          <a:p>
            <a:endParaRPr lang="en-US" dirty="0"/>
          </a:p>
          <a:p>
            <a:r>
              <a:rPr lang="en-US" dirty="0" smtClean="0"/>
              <a:t>Target = DLBCL subtype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6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-24923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Example of data from one patient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8"/>
          <a:stretch/>
        </p:blipFill>
        <p:spPr>
          <a:xfrm>
            <a:off x="5271820" y="1276349"/>
            <a:ext cx="3472129" cy="5567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0509" y="937795"/>
            <a:ext cx="4057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Chromosome     Start        Stop     Copy Number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16560" y="1294387"/>
            <a:ext cx="4591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539 Patients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Each patient has their own file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7" y="4282440"/>
            <a:ext cx="4530323" cy="2174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25" y="1762923"/>
            <a:ext cx="2810827" cy="45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9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8374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Macroscopic look at the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48"/>
          <a:stretch/>
        </p:blipFill>
        <p:spPr>
          <a:xfrm>
            <a:off x="1" y="1493130"/>
            <a:ext cx="5328356" cy="4065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r="11675"/>
          <a:stretch/>
        </p:blipFill>
        <p:spPr>
          <a:xfrm>
            <a:off x="6547555" y="1103664"/>
            <a:ext cx="5644445" cy="455808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525911" y="3123060"/>
            <a:ext cx="824089" cy="519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20354" y="2505542"/>
            <a:ext cx="2167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+ 539</a:t>
            </a:r>
          </a:p>
          <a:p>
            <a:pPr algn="ctr"/>
            <a:r>
              <a:rPr lang="en-US" sz="1600" b="1" dirty="0" smtClean="0"/>
              <a:t> patient files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70044" y="5740768"/>
            <a:ext cx="419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Final output:</a:t>
            </a:r>
          </a:p>
          <a:p>
            <a:pPr algn="ctr"/>
            <a:r>
              <a:rPr lang="en-US" sz="2400" dirty="0" smtClean="0"/>
              <a:t>539 rows, 26 columns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92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012" y="-106363"/>
            <a:ext cx="10515600" cy="1325563"/>
          </a:xfrm>
        </p:spPr>
        <p:txBody>
          <a:bodyPr/>
          <a:lstStyle/>
          <a:p>
            <a:r>
              <a:rPr lang="en-US" smtClean="0"/>
              <a:t>Microscopic </a:t>
            </a:r>
            <a:r>
              <a:rPr lang="en-US" dirty="0" smtClean="0"/>
              <a:t>look at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1" y="1219200"/>
            <a:ext cx="5028521" cy="51673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525911" y="3123060"/>
            <a:ext cx="824089" cy="5192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20354" y="2505542"/>
            <a:ext cx="2167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+ 539</a:t>
            </a:r>
          </a:p>
          <a:p>
            <a:pPr algn="ctr"/>
            <a:r>
              <a:rPr lang="en-US" sz="1600" b="1" dirty="0" smtClean="0"/>
              <a:t> patient files</a:t>
            </a: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639" y="2000874"/>
            <a:ext cx="5553578" cy="3282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0044" y="5740768"/>
            <a:ext cx="419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Final output:</a:t>
            </a:r>
          </a:p>
          <a:p>
            <a:pPr algn="ctr"/>
            <a:r>
              <a:rPr lang="en-US" sz="2400" dirty="0" smtClean="0"/>
              <a:t>539 rows, 54,620 columns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92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166" y="-23337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896" y="2171382"/>
            <a:ext cx="10794009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Use train, test split to narrow down the best model using accuracy score</a:t>
            </a:r>
          </a:p>
          <a:p>
            <a:r>
              <a:rPr lang="en-US" dirty="0" smtClean="0"/>
              <a:t>Logistic regression</a:t>
            </a:r>
            <a:endParaRPr lang="en-US" dirty="0"/>
          </a:p>
          <a:p>
            <a:r>
              <a:rPr lang="en-US" dirty="0" smtClean="0"/>
              <a:t>K-nearest neighbors</a:t>
            </a:r>
            <a:endParaRPr lang="en-US" dirty="0"/>
          </a:p>
          <a:p>
            <a:r>
              <a:rPr lang="en-US" dirty="0" smtClean="0"/>
              <a:t>Random forests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Double check with cross-validation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Apply bagging and boosting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0"/>
          <a:stretch/>
        </p:blipFill>
        <p:spPr>
          <a:xfrm>
            <a:off x="2940947" y="780255"/>
            <a:ext cx="6946591" cy="1323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46" y="4045339"/>
            <a:ext cx="4861560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8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193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Macroscopic view (24 features)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1776" y="6263927"/>
            <a:ext cx="701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~65-67% for highest accuracy scores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61" y="2469376"/>
            <a:ext cx="5510213" cy="3604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9758" y="977745"/>
            <a:ext cx="8839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Random forest is best model</a:t>
            </a:r>
          </a:p>
          <a:p>
            <a:pPr algn="ctr"/>
            <a:r>
              <a:rPr lang="en-US" sz="2400" dirty="0" smtClean="0"/>
              <a:t>Randomized and grid searches for optimal number of trees and depth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3" y="2101888"/>
            <a:ext cx="4901065" cy="38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2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013" y="-12065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Microscopic </a:t>
            </a:r>
            <a:r>
              <a:rPr lang="en-US" dirty="0"/>
              <a:t>view </a:t>
            </a:r>
            <a:r>
              <a:rPr lang="en-US" dirty="0" smtClean="0"/>
              <a:t>(54,620 </a:t>
            </a:r>
            <a:r>
              <a:rPr lang="en-US" dirty="0"/>
              <a:t>features)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6063" y="5822517"/>
            <a:ext cx="701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~66-68% for highest accuracy scores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825"/>
            <a:ext cx="6251046" cy="3285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125066"/>
            <a:ext cx="4978400" cy="3390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246" y="942690"/>
            <a:ext cx="11294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Logistic regression is best model</a:t>
            </a:r>
          </a:p>
          <a:p>
            <a:pPr algn="ctr"/>
            <a:r>
              <a:rPr lang="en-US" sz="2400" dirty="0" smtClean="0"/>
              <a:t>Randomized and grid searches for optimal number regularization method and “C” 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67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335</Words>
  <Application>Microsoft Macintosh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Predicting Lymphoma Subtype from Patient Chromosome Copy Number Data</vt:lpstr>
      <vt:lpstr>PowerPoint Presentation</vt:lpstr>
      <vt:lpstr>Goal</vt:lpstr>
      <vt:lpstr>Example of data from one patient</vt:lpstr>
      <vt:lpstr>Macroscopic look at the data</vt:lpstr>
      <vt:lpstr>Microscopic look at the data</vt:lpstr>
      <vt:lpstr>Models</vt:lpstr>
      <vt:lpstr>Macroscopic view (24 features)</vt:lpstr>
      <vt:lpstr>Microscopic view (54,620 features)</vt:lpstr>
      <vt:lpstr>Cross-validation for both forms of data</vt:lpstr>
      <vt:lpstr>Bagging</vt:lpstr>
      <vt:lpstr>Bagging</vt:lpstr>
      <vt:lpstr>Conclusion</vt:lpstr>
      <vt:lpstr>Future Directions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DLBCL Subtype from Chromosome Copy Number Data</dc:title>
  <dc:creator>aweeaton@gmail.com</dc:creator>
  <cp:lastModifiedBy>aweeaton@gmail.com</cp:lastModifiedBy>
  <cp:revision>163</cp:revision>
  <dcterms:created xsi:type="dcterms:W3CDTF">2017-11-16T15:46:35Z</dcterms:created>
  <dcterms:modified xsi:type="dcterms:W3CDTF">2017-11-18T15:25:05Z</dcterms:modified>
</cp:coreProperties>
</file>